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9906000" cy="6858000" type="A4"/>
  <p:notesSz cx="6735763" cy="98663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 autoAdjust="0"/>
    <p:restoredTop sz="94595"/>
  </p:normalViewPr>
  <p:slideViewPr>
    <p:cSldViewPr snapToGrid="0" snapToObjects="1" showGuides="1">
      <p:cViewPr varScale="1">
        <p:scale>
          <a:sx n="99" d="100"/>
          <a:sy n="99" d="100"/>
        </p:scale>
        <p:origin x="354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2688F-9E0C-9A47-BFD8-DF42D04C3342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F3695-DD0B-5345-89B5-B492512C16C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3565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F3695-DD0B-5345-89B5-B492512C16C9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2518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3764-C5E9-C049-994A-2ACA490EFBE2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2416-189F-A14F-8D7B-D1B9780BFF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501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3764-C5E9-C049-994A-2ACA490EFBE2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2416-189F-A14F-8D7B-D1B9780BFF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294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3764-C5E9-C049-994A-2ACA490EFBE2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2416-189F-A14F-8D7B-D1B9780BFF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7527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3764-C5E9-C049-994A-2ACA490EFBE2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2416-189F-A14F-8D7B-D1B9780BFF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5743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3764-C5E9-C049-994A-2ACA490EFBE2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2416-189F-A14F-8D7B-D1B9780BFF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8157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3764-C5E9-C049-994A-2ACA490EFBE2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2416-189F-A14F-8D7B-D1B9780BFF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204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3764-C5E9-C049-994A-2ACA490EFBE2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2416-189F-A14F-8D7B-D1B9780BFF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8020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3764-C5E9-C049-994A-2ACA490EFBE2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2416-189F-A14F-8D7B-D1B9780BFF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9772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3764-C5E9-C049-994A-2ACA490EFBE2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2416-189F-A14F-8D7B-D1B9780BFF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992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3764-C5E9-C049-994A-2ACA490EFBE2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2416-189F-A14F-8D7B-D1B9780BFF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806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3764-C5E9-C049-994A-2ACA490EFBE2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2416-189F-A14F-8D7B-D1B9780BFF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684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53764-C5E9-C049-994A-2ACA490EFBE2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E2416-189F-A14F-8D7B-D1B9780BFFC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063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234D135-4A37-484D-A156-371B7ECE24EB}"/>
              </a:ext>
            </a:extLst>
          </p:cNvPr>
          <p:cNvCxnSpPr>
            <a:cxnSpLocks/>
          </p:cNvCxnSpPr>
          <p:nvPr/>
        </p:nvCxnSpPr>
        <p:spPr>
          <a:xfrm>
            <a:off x="6244827" y="1926749"/>
            <a:ext cx="0" cy="2601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DB48E46-914B-7B4A-B26E-E3F474EE5748}"/>
              </a:ext>
            </a:extLst>
          </p:cNvPr>
          <p:cNvCxnSpPr>
            <a:cxnSpLocks/>
          </p:cNvCxnSpPr>
          <p:nvPr/>
        </p:nvCxnSpPr>
        <p:spPr>
          <a:xfrm flipH="1">
            <a:off x="3991001" y="2404706"/>
            <a:ext cx="1" cy="396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0B3A32A7-F9A3-2D4E-9ECC-942910926239}"/>
              </a:ext>
            </a:extLst>
          </p:cNvPr>
          <p:cNvCxnSpPr>
            <a:cxnSpLocks/>
          </p:cNvCxnSpPr>
          <p:nvPr/>
        </p:nvCxnSpPr>
        <p:spPr>
          <a:xfrm flipH="1">
            <a:off x="1248540" y="2385960"/>
            <a:ext cx="1" cy="396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466E36E-7609-824D-85BD-C48D8F1A57AD}"/>
              </a:ext>
            </a:extLst>
          </p:cNvPr>
          <p:cNvCxnSpPr>
            <a:cxnSpLocks/>
          </p:cNvCxnSpPr>
          <p:nvPr/>
        </p:nvCxnSpPr>
        <p:spPr>
          <a:xfrm flipH="1">
            <a:off x="1868894" y="2404706"/>
            <a:ext cx="1" cy="396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206">
            <a:extLst>
              <a:ext uri="{FF2B5EF4-FFF2-40B4-BE49-F238E27FC236}">
                <a16:creationId xmlns:a16="http://schemas.microsoft.com/office/drawing/2014/main" id="{F34F56B3-BD40-45DA-A3DC-47D27D4745C8}"/>
              </a:ext>
            </a:extLst>
          </p:cNvPr>
          <p:cNvCxnSpPr>
            <a:cxnSpLocks/>
          </p:cNvCxnSpPr>
          <p:nvPr/>
        </p:nvCxnSpPr>
        <p:spPr>
          <a:xfrm>
            <a:off x="5222529" y="2433855"/>
            <a:ext cx="0" cy="223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16FB5EC-EF52-B941-AC63-92984D13E738}"/>
              </a:ext>
            </a:extLst>
          </p:cNvPr>
          <p:cNvCxnSpPr>
            <a:cxnSpLocks/>
          </p:cNvCxnSpPr>
          <p:nvPr/>
        </p:nvCxnSpPr>
        <p:spPr>
          <a:xfrm flipH="1">
            <a:off x="8478350" y="1923362"/>
            <a:ext cx="10238" cy="4738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C842260-17A3-4649-A975-5DFD2A1A8239}"/>
              </a:ext>
            </a:extLst>
          </p:cNvPr>
          <p:cNvCxnSpPr>
            <a:cxnSpLocks/>
          </p:cNvCxnSpPr>
          <p:nvPr/>
        </p:nvCxnSpPr>
        <p:spPr>
          <a:xfrm>
            <a:off x="4943586" y="1238611"/>
            <a:ext cx="0" cy="6857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73666F8-966B-AE4B-AAFD-2BA6A9225F97}"/>
              </a:ext>
            </a:extLst>
          </p:cNvPr>
          <p:cNvCxnSpPr>
            <a:cxnSpLocks/>
          </p:cNvCxnSpPr>
          <p:nvPr/>
        </p:nvCxnSpPr>
        <p:spPr>
          <a:xfrm>
            <a:off x="3182483" y="1211369"/>
            <a:ext cx="0" cy="260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910A440-734B-7741-BFAA-0E5CBF2B16C2}"/>
              </a:ext>
            </a:extLst>
          </p:cNvPr>
          <p:cNvCxnSpPr>
            <a:cxnSpLocks/>
          </p:cNvCxnSpPr>
          <p:nvPr/>
        </p:nvCxnSpPr>
        <p:spPr>
          <a:xfrm>
            <a:off x="2508954" y="1258666"/>
            <a:ext cx="0" cy="260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3041E23-722E-F440-9B79-CBA26056BD3B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3383015" y="1115243"/>
            <a:ext cx="1024518" cy="38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E8D8560-DB11-C344-B947-29C9B54D8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8512" y="977718"/>
            <a:ext cx="1094504" cy="282716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hu-HU" sz="731" dirty="0">
                <a:latin typeface="+mn-lt"/>
              </a:rPr>
              <a:t>Felügyelő Bizottság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E668831-B2B6-2349-B30B-C3DD984658C8}"/>
              </a:ext>
            </a:extLst>
          </p:cNvPr>
          <p:cNvSpPr txBox="1">
            <a:spLocks/>
          </p:cNvSpPr>
          <p:nvPr/>
        </p:nvSpPr>
        <p:spPr>
          <a:xfrm>
            <a:off x="337505" y="534188"/>
            <a:ext cx="9230989" cy="414213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1300" b="1" dirty="0">
                <a:latin typeface="+mn-lt"/>
              </a:rPr>
              <a:t>Budapest </a:t>
            </a:r>
            <a:r>
              <a:rPr lang="hu-HU" sz="1300" b="1" dirty="0" err="1">
                <a:latin typeface="+mn-lt"/>
              </a:rPr>
              <a:t>Brand</a:t>
            </a:r>
            <a:r>
              <a:rPr lang="hu-HU" sz="1300" b="1" dirty="0">
                <a:latin typeface="+mn-lt"/>
              </a:rPr>
              <a:t> Nonprofit Zrt.</a:t>
            </a:r>
            <a:endParaRPr lang="hu-HU" sz="1300" dirty="0">
              <a:latin typeface="+mn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D12B253-CFDF-C748-B2B6-EFD5378BAB82}"/>
              </a:ext>
            </a:extLst>
          </p:cNvPr>
          <p:cNvCxnSpPr>
            <a:cxnSpLocks/>
          </p:cNvCxnSpPr>
          <p:nvPr/>
        </p:nvCxnSpPr>
        <p:spPr>
          <a:xfrm>
            <a:off x="5292514" y="1115243"/>
            <a:ext cx="39727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F3C23F2A-71C9-094D-9EB8-079F47CA7DBB}"/>
              </a:ext>
            </a:extLst>
          </p:cNvPr>
          <p:cNvSpPr txBox="1">
            <a:spLocks/>
          </p:cNvSpPr>
          <p:nvPr/>
        </p:nvSpPr>
        <p:spPr>
          <a:xfrm>
            <a:off x="4407533" y="977718"/>
            <a:ext cx="1061203" cy="2827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74295" tIns="37148" rIns="74295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1000" b="1" dirty="0">
                <a:latin typeface="+mn-lt"/>
              </a:rPr>
              <a:t>Vezérigazgató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AEC9C2F-DB1F-6F48-ADC5-E326BD01B4A2}"/>
              </a:ext>
            </a:extLst>
          </p:cNvPr>
          <p:cNvSpPr txBox="1">
            <a:spLocks/>
          </p:cNvSpPr>
          <p:nvPr/>
        </p:nvSpPr>
        <p:spPr>
          <a:xfrm>
            <a:off x="1751674" y="1415210"/>
            <a:ext cx="1031144" cy="3802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731">
                <a:ea typeface="+mj-ea"/>
                <a:cs typeface="+mj-cs"/>
              </a:defRPr>
            </a:lvl1pPr>
          </a:lstStyle>
          <a:p>
            <a:r>
              <a:rPr lang="hu-HU" dirty="0" err="1"/>
              <a:t>Compliance</a:t>
            </a:r>
            <a:r>
              <a:rPr lang="hu-HU" dirty="0"/>
              <a:t> megfelelőségi tanácsadó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63A01DD-FA2A-754D-975D-909FE328566D}"/>
              </a:ext>
            </a:extLst>
          </p:cNvPr>
          <p:cNvSpPr txBox="1">
            <a:spLocks/>
          </p:cNvSpPr>
          <p:nvPr/>
        </p:nvSpPr>
        <p:spPr>
          <a:xfrm>
            <a:off x="2870538" y="1415210"/>
            <a:ext cx="1064018" cy="3802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hu-HU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731">
                <a:ea typeface="+mj-ea"/>
                <a:cs typeface="+mj-cs"/>
              </a:defRPr>
            </a:lvl1pPr>
          </a:lstStyle>
          <a:p>
            <a:r>
              <a:rPr lang="hu-HU" dirty="0"/>
              <a:t>Belső ellenőr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8BE96359-224E-314B-B923-3E5A45436F59}"/>
              </a:ext>
            </a:extLst>
          </p:cNvPr>
          <p:cNvSpPr txBox="1">
            <a:spLocks/>
          </p:cNvSpPr>
          <p:nvPr/>
        </p:nvSpPr>
        <p:spPr>
          <a:xfrm>
            <a:off x="4404722" y="1427276"/>
            <a:ext cx="1064015" cy="3681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74295" tIns="37148" rIns="74295" bIns="37148" rtlCol="0" anchor="ctr">
            <a:noAutofit/>
          </a:bodyPr>
          <a:lstStyle>
            <a:defPPr>
              <a:defRPr lang="hu-HU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731">
                <a:ea typeface="+mj-ea"/>
                <a:cs typeface="+mj-cs"/>
              </a:defRPr>
            </a:lvl1pPr>
          </a:lstStyle>
          <a:p>
            <a:endParaRPr lang="hu-HU" dirty="0"/>
          </a:p>
          <a:p>
            <a:r>
              <a:rPr lang="hu-HU" sz="800" b="1" dirty="0"/>
              <a:t>Vezérigazgató-helyettes</a:t>
            </a:r>
          </a:p>
          <a:p>
            <a:endParaRPr lang="hu-HU" sz="800" b="1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170B207-9291-BB4B-A024-EDDCEE719925}"/>
              </a:ext>
            </a:extLst>
          </p:cNvPr>
          <p:cNvCxnSpPr>
            <a:cxnSpLocks/>
          </p:cNvCxnSpPr>
          <p:nvPr/>
        </p:nvCxnSpPr>
        <p:spPr>
          <a:xfrm>
            <a:off x="683308" y="1928230"/>
            <a:ext cx="78052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38D1B88-F30F-954C-8438-D76C8B907799}"/>
              </a:ext>
            </a:extLst>
          </p:cNvPr>
          <p:cNvCxnSpPr>
            <a:cxnSpLocks/>
          </p:cNvCxnSpPr>
          <p:nvPr/>
        </p:nvCxnSpPr>
        <p:spPr>
          <a:xfrm>
            <a:off x="683308" y="1929854"/>
            <a:ext cx="0" cy="2601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>
            <a:extLst>
              <a:ext uri="{FF2B5EF4-FFF2-40B4-BE49-F238E27FC236}">
                <a16:creationId xmlns:a16="http://schemas.microsoft.com/office/drawing/2014/main" id="{4D187A52-8074-9A44-8D03-5EE34DA6F812}"/>
              </a:ext>
            </a:extLst>
          </p:cNvPr>
          <p:cNvSpPr txBox="1">
            <a:spLocks/>
          </p:cNvSpPr>
          <p:nvPr/>
        </p:nvSpPr>
        <p:spPr>
          <a:xfrm>
            <a:off x="282149" y="2072781"/>
            <a:ext cx="802319" cy="3886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0" tIns="37148" rIns="36000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731" b="1" dirty="0"/>
              <a:t>Jogtanácsos</a:t>
            </a:r>
            <a:endParaRPr lang="hu-HU" sz="731" b="1" dirty="0">
              <a:latin typeface="+mn-lt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1BAD5F4-270A-744C-B2EA-FCBEBA1F3557}"/>
              </a:ext>
            </a:extLst>
          </p:cNvPr>
          <p:cNvCxnSpPr>
            <a:cxnSpLocks/>
          </p:cNvCxnSpPr>
          <p:nvPr/>
        </p:nvCxnSpPr>
        <p:spPr>
          <a:xfrm>
            <a:off x="1612526" y="1920399"/>
            <a:ext cx="0" cy="2601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>
            <a:extLst>
              <a:ext uri="{FF2B5EF4-FFF2-40B4-BE49-F238E27FC236}">
                <a16:creationId xmlns:a16="http://schemas.microsoft.com/office/drawing/2014/main" id="{E65CC9D5-32B1-A64E-91C8-245AD08F2C49}"/>
              </a:ext>
            </a:extLst>
          </p:cNvPr>
          <p:cNvSpPr txBox="1">
            <a:spLocks/>
          </p:cNvSpPr>
          <p:nvPr/>
        </p:nvSpPr>
        <p:spPr>
          <a:xfrm>
            <a:off x="1188824" y="2074072"/>
            <a:ext cx="1044767" cy="3873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0" tIns="37148" rIns="36000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731" b="1" dirty="0"/>
              <a:t>Gazdasági </a:t>
            </a:r>
            <a:r>
              <a:rPr lang="hu-HU" sz="731" b="1"/>
              <a:t>és üzemeltetési divízióvezető</a:t>
            </a:r>
            <a:endParaRPr lang="hu-HU" sz="731" b="1" dirty="0">
              <a:latin typeface="+mn-lt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58458C1-55AC-9642-953D-0F9A1907577B}"/>
              </a:ext>
            </a:extLst>
          </p:cNvPr>
          <p:cNvCxnSpPr>
            <a:cxnSpLocks/>
          </p:cNvCxnSpPr>
          <p:nvPr/>
        </p:nvCxnSpPr>
        <p:spPr>
          <a:xfrm>
            <a:off x="3077530" y="1932432"/>
            <a:ext cx="0" cy="2601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81C8F1E-E5D0-6142-95B4-70581075D5BF}"/>
              </a:ext>
            </a:extLst>
          </p:cNvPr>
          <p:cNvCxnSpPr>
            <a:cxnSpLocks/>
          </p:cNvCxnSpPr>
          <p:nvPr/>
        </p:nvCxnSpPr>
        <p:spPr>
          <a:xfrm>
            <a:off x="4579983" y="1928421"/>
            <a:ext cx="0" cy="2601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4926ED0-C01D-2C45-AB31-1EFBABBDFF74}"/>
              </a:ext>
            </a:extLst>
          </p:cNvPr>
          <p:cNvCxnSpPr>
            <a:cxnSpLocks/>
          </p:cNvCxnSpPr>
          <p:nvPr/>
        </p:nvCxnSpPr>
        <p:spPr>
          <a:xfrm>
            <a:off x="9265300" y="1115243"/>
            <a:ext cx="0" cy="10893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itle 1">
            <a:extLst>
              <a:ext uri="{FF2B5EF4-FFF2-40B4-BE49-F238E27FC236}">
                <a16:creationId xmlns:a16="http://schemas.microsoft.com/office/drawing/2014/main" id="{3500ED63-A27D-0940-903A-49117F3799CB}"/>
              </a:ext>
            </a:extLst>
          </p:cNvPr>
          <p:cNvSpPr txBox="1">
            <a:spLocks/>
          </p:cNvSpPr>
          <p:nvPr/>
        </p:nvSpPr>
        <p:spPr>
          <a:xfrm>
            <a:off x="8846780" y="2074071"/>
            <a:ext cx="833005" cy="3802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0" tIns="37148" rIns="36000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731" b="1" dirty="0"/>
              <a:t>Szakmai és projekt-koordinációs </a:t>
            </a:r>
            <a:r>
              <a:rPr lang="hu-HU" sz="731" b="1" dirty="0" err="1"/>
              <a:t>manager</a:t>
            </a:r>
            <a:endParaRPr lang="hu-HU" sz="731" b="1" dirty="0"/>
          </a:p>
        </p:txBody>
      </p:sp>
      <p:sp>
        <p:nvSpPr>
          <p:cNvPr id="70" name="Title 1">
            <a:extLst>
              <a:ext uri="{FF2B5EF4-FFF2-40B4-BE49-F238E27FC236}">
                <a16:creationId xmlns:a16="http://schemas.microsoft.com/office/drawing/2014/main" id="{22E666FD-B65B-C541-A606-3CE5647A35DE}"/>
              </a:ext>
            </a:extLst>
          </p:cNvPr>
          <p:cNvSpPr txBox="1">
            <a:spLocks/>
          </p:cNvSpPr>
          <p:nvPr/>
        </p:nvSpPr>
        <p:spPr>
          <a:xfrm>
            <a:off x="1586203" y="2603327"/>
            <a:ext cx="650666" cy="4620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0" tIns="37148" rIns="36000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731" dirty="0"/>
              <a:t>HR és üzemeltetési csoportvezető</a:t>
            </a:r>
            <a:endParaRPr lang="hu-HU" sz="731" dirty="0">
              <a:latin typeface="+mn-lt"/>
            </a:endParaRPr>
          </a:p>
        </p:txBody>
      </p:sp>
      <p:sp>
        <p:nvSpPr>
          <p:cNvPr id="72" name="Title 1">
            <a:extLst>
              <a:ext uri="{FF2B5EF4-FFF2-40B4-BE49-F238E27FC236}">
                <a16:creationId xmlns:a16="http://schemas.microsoft.com/office/drawing/2014/main" id="{D8114F3D-FA53-0043-BFB6-45C57F0B82CC}"/>
              </a:ext>
            </a:extLst>
          </p:cNvPr>
          <p:cNvSpPr txBox="1">
            <a:spLocks/>
          </p:cNvSpPr>
          <p:nvPr/>
        </p:nvSpPr>
        <p:spPr>
          <a:xfrm>
            <a:off x="873013" y="2603328"/>
            <a:ext cx="620315" cy="4620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0" tIns="37148" rIns="36000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731" dirty="0"/>
              <a:t>Számviteli csoportvezető (könyvelő)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FCF841B9-8DE8-3544-B3DB-64B5BE41E0BE}"/>
              </a:ext>
            </a:extLst>
          </p:cNvPr>
          <p:cNvCxnSpPr>
            <a:cxnSpLocks/>
          </p:cNvCxnSpPr>
          <p:nvPr/>
        </p:nvCxnSpPr>
        <p:spPr>
          <a:xfrm flipH="1">
            <a:off x="2672671" y="2385960"/>
            <a:ext cx="1" cy="396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F5434A67-001B-C34E-BA6B-9B41AA9AE212}"/>
              </a:ext>
            </a:extLst>
          </p:cNvPr>
          <p:cNvCxnSpPr>
            <a:cxnSpLocks/>
          </p:cNvCxnSpPr>
          <p:nvPr/>
        </p:nvCxnSpPr>
        <p:spPr>
          <a:xfrm flipH="1">
            <a:off x="3363368" y="2404706"/>
            <a:ext cx="1" cy="396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0A039650-1BFA-AB43-A08C-C01250DA76EB}"/>
              </a:ext>
            </a:extLst>
          </p:cNvPr>
          <p:cNvCxnSpPr>
            <a:cxnSpLocks/>
          </p:cNvCxnSpPr>
          <p:nvPr/>
        </p:nvCxnSpPr>
        <p:spPr>
          <a:xfrm>
            <a:off x="7845027" y="1926749"/>
            <a:ext cx="0" cy="2601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38C2B22-15A6-AB4D-9291-3FC346385C23}"/>
              </a:ext>
            </a:extLst>
          </p:cNvPr>
          <p:cNvCxnSpPr>
            <a:cxnSpLocks/>
          </p:cNvCxnSpPr>
          <p:nvPr/>
        </p:nvCxnSpPr>
        <p:spPr>
          <a:xfrm flipH="1">
            <a:off x="5899927" y="2433855"/>
            <a:ext cx="2" cy="222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itle 1">
            <a:extLst>
              <a:ext uri="{FF2B5EF4-FFF2-40B4-BE49-F238E27FC236}">
                <a16:creationId xmlns:a16="http://schemas.microsoft.com/office/drawing/2014/main" id="{05C1AB9D-42F8-1947-A45F-1AA8802BFEED}"/>
              </a:ext>
            </a:extLst>
          </p:cNvPr>
          <p:cNvSpPr txBox="1">
            <a:spLocks/>
          </p:cNvSpPr>
          <p:nvPr/>
        </p:nvSpPr>
        <p:spPr>
          <a:xfrm>
            <a:off x="4201735" y="2074071"/>
            <a:ext cx="760943" cy="3921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0" tIns="37148" rIns="36000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731" b="1" dirty="0"/>
              <a:t>Marketing  divízióvezető</a:t>
            </a:r>
            <a:endParaRPr lang="hu-HU" sz="731" b="1" dirty="0">
              <a:latin typeface="+mn-lt"/>
            </a:endParaRPr>
          </a:p>
        </p:txBody>
      </p:sp>
      <p:sp>
        <p:nvSpPr>
          <p:cNvPr id="144" name="Title 1">
            <a:extLst>
              <a:ext uri="{FF2B5EF4-FFF2-40B4-BE49-F238E27FC236}">
                <a16:creationId xmlns:a16="http://schemas.microsoft.com/office/drawing/2014/main" id="{3D146EF0-019F-1441-9FC3-6A9E0AA5B899}"/>
              </a:ext>
            </a:extLst>
          </p:cNvPr>
          <p:cNvSpPr txBox="1">
            <a:spLocks/>
          </p:cNvSpPr>
          <p:nvPr/>
        </p:nvSpPr>
        <p:spPr>
          <a:xfrm>
            <a:off x="3063842" y="2603327"/>
            <a:ext cx="610907" cy="4620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0" tIns="37148" rIns="36000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731" dirty="0"/>
              <a:t>Rendezvény csoportvezető</a:t>
            </a:r>
            <a:endParaRPr lang="hu-HU" sz="731" dirty="0">
              <a:latin typeface="+mn-lt"/>
            </a:endParaRPr>
          </a:p>
        </p:txBody>
      </p:sp>
      <p:sp>
        <p:nvSpPr>
          <p:cNvPr id="165" name="Title 1">
            <a:extLst>
              <a:ext uri="{FF2B5EF4-FFF2-40B4-BE49-F238E27FC236}">
                <a16:creationId xmlns:a16="http://schemas.microsoft.com/office/drawing/2014/main" id="{219267B6-025D-1940-9202-E032D2E1F261}"/>
              </a:ext>
            </a:extLst>
          </p:cNvPr>
          <p:cNvSpPr txBox="1">
            <a:spLocks/>
          </p:cNvSpPr>
          <p:nvPr/>
        </p:nvSpPr>
        <p:spPr>
          <a:xfrm>
            <a:off x="4671216" y="2603327"/>
            <a:ext cx="906081" cy="4620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0" tIns="37148" rIns="36000" bIns="37148" rtlCol="0" anchor="ctr">
            <a:noAutofit/>
          </a:bodyPr>
          <a:lstStyle>
            <a:defPPr>
              <a:defRPr lang="hu-HU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731">
                <a:latin typeface="+mj-lt"/>
                <a:ea typeface="+mj-ea"/>
                <a:cs typeface="+mj-cs"/>
              </a:defRPr>
            </a:lvl1pPr>
          </a:lstStyle>
          <a:p>
            <a:r>
              <a:rPr lang="hu-HU" sz="700" dirty="0"/>
              <a:t>Budapest Kártya értékesítési és termékfejlesztési csoportvezető</a:t>
            </a:r>
          </a:p>
        </p:txBody>
      </p:sp>
      <p:sp>
        <p:nvSpPr>
          <p:cNvPr id="239" name="Title 1">
            <a:extLst>
              <a:ext uri="{FF2B5EF4-FFF2-40B4-BE49-F238E27FC236}">
                <a16:creationId xmlns:a16="http://schemas.microsoft.com/office/drawing/2014/main" id="{652A7F97-23C2-A04B-8437-3A80458B40F3}"/>
              </a:ext>
            </a:extLst>
          </p:cNvPr>
          <p:cNvSpPr txBox="1">
            <a:spLocks/>
          </p:cNvSpPr>
          <p:nvPr/>
        </p:nvSpPr>
        <p:spPr>
          <a:xfrm>
            <a:off x="5660695" y="2603327"/>
            <a:ext cx="680449" cy="4620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0" tIns="37148" rIns="36000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731" dirty="0"/>
              <a:t>Látogató menedzsment</a:t>
            </a:r>
          </a:p>
          <a:p>
            <a:r>
              <a:rPr lang="hu-HU" sz="731" dirty="0"/>
              <a:t>csoportvezető </a:t>
            </a:r>
            <a:endParaRPr lang="hu-HU" sz="731" dirty="0">
              <a:latin typeface="+mn-lt"/>
            </a:endParaRP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711A8BBD-66CC-AF40-8F73-F4375703B89D}"/>
              </a:ext>
            </a:extLst>
          </p:cNvPr>
          <p:cNvSpPr txBox="1">
            <a:spLocks/>
          </p:cNvSpPr>
          <p:nvPr/>
        </p:nvSpPr>
        <p:spPr>
          <a:xfrm>
            <a:off x="2352681" y="2074070"/>
            <a:ext cx="1737387" cy="3892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0" tIns="37148" rIns="36000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731" b="1" dirty="0"/>
              <a:t>Szervezési divízióvezető</a:t>
            </a:r>
          </a:p>
        </p:txBody>
      </p:sp>
      <p:sp>
        <p:nvSpPr>
          <p:cNvPr id="355" name="Title 1">
            <a:extLst>
              <a:ext uri="{FF2B5EF4-FFF2-40B4-BE49-F238E27FC236}">
                <a16:creationId xmlns:a16="http://schemas.microsoft.com/office/drawing/2014/main" id="{079C825C-EB01-B046-B56C-A3E0B06C26FD}"/>
              </a:ext>
            </a:extLst>
          </p:cNvPr>
          <p:cNvSpPr txBox="1">
            <a:spLocks/>
          </p:cNvSpPr>
          <p:nvPr/>
        </p:nvSpPr>
        <p:spPr>
          <a:xfrm>
            <a:off x="7695195" y="178930"/>
            <a:ext cx="1927263" cy="297214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u-HU" sz="1000" dirty="0">
                <a:latin typeface="+mn-lt"/>
              </a:rPr>
              <a:t>1. számú melléklet</a:t>
            </a:r>
          </a:p>
        </p:txBody>
      </p: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5DADF52A-635A-B948-BFC4-647F17455495}"/>
              </a:ext>
            </a:extLst>
          </p:cNvPr>
          <p:cNvCxnSpPr>
            <a:cxnSpLocks/>
          </p:cNvCxnSpPr>
          <p:nvPr/>
        </p:nvCxnSpPr>
        <p:spPr>
          <a:xfrm>
            <a:off x="6613118" y="2433855"/>
            <a:ext cx="0" cy="2800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Title 1">
            <a:extLst>
              <a:ext uri="{FF2B5EF4-FFF2-40B4-BE49-F238E27FC236}">
                <a16:creationId xmlns:a16="http://schemas.microsoft.com/office/drawing/2014/main" id="{6B9DF624-AB67-524C-89AD-C27D73845239}"/>
              </a:ext>
            </a:extLst>
          </p:cNvPr>
          <p:cNvSpPr txBox="1">
            <a:spLocks/>
          </p:cNvSpPr>
          <p:nvPr/>
        </p:nvSpPr>
        <p:spPr>
          <a:xfrm>
            <a:off x="347130" y="6213970"/>
            <a:ext cx="2467760" cy="318910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1000" dirty="0">
                <a:latin typeface="+mn-lt"/>
              </a:rPr>
              <a:t>Budapest, 2021. december 15. </a:t>
            </a:r>
          </a:p>
        </p:txBody>
      </p:sp>
      <p:sp>
        <p:nvSpPr>
          <p:cNvPr id="358" name="Title 1">
            <a:extLst>
              <a:ext uri="{FF2B5EF4-FFF2-40B4-BE49-F238E27FC236}">
                <a16:creationId xmlns:a16="http://schemas.microsoft.com/office/drawing/2014/main" id="{DF4248DC-F9ED-5B49-A9F2-F745E7E609C2}"/>
              </a:ext>
            </a:extLst>
          </p:cNvPr>
          <p:cNvSpPr txBox="1">
            <a:spLocks/>
          </p:cNvSpPr>
          <p:nvPr/>
        </p:nvSpPr>
        <p:spPr>
          <a:xfrm>
            <a:off x="7229783" y="6105530"/>
            <a:ext cx="2301401" cy="539110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1100" dirty="0" err="1">
                <a:latin typeface="+mn-lt"/>
              </a:rPr>
              <a:t>Faix</a:t>
            </a:r>
            <a:r>
              <a:rPr lang="hu-HU" sz="1100" dirty="0">
                <a:latin typeface="+mn-lt"/>
              </a:rPr>
              <a:t> Csaba</a:t>
            </a:r>
          </a:p>
          <a:p>
            <a:r>
              <a:rPr lang="hu-HU" sz="1100" dirty="0">
                <a:latin typeface="+mn-lt"/>
              </a:rPr>
              <a:t>vezérigazgató</a:t>
            </a:r>
          </a:p>
        </p:txBody>
      </p: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46CC65AC-AAF1-384C-BC9C-85F01B92E6AA}"/>
              </a:ext>
            </a:extLst>
          </p:cNvPr>
          <p:cNvCxnSpPr>
            <a:cxnSpLocks/>
          </p:cNvCxnSpPr>
          <p:nvPr/>
        </p:nvCxnSpPr>
        <p:spPr>
          <a:xfrm>
            <a:off x="7772400" y="6186677"/>
            <a:ext cx="1406194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1" name="Title 1">
            <a:extLst>
              <a:ext uri="{FF2B5EF4-FFF2-40B4-BE49-F238E27FC236}">
                <a16:creationId xmlns:a16="http://schemas.microsoft.com/office/drawing/2014/main" id="{DC3429DE-6DFC-4C22-B4E9-31AF186168F7}"/>
              </a:ext>
            </a:extLst>
          </p:cNvPr>
          <p:cNvSpPr txBox="1">
            <a:spLocks/>
          </p:cNvSpPr>
          <p:nvPr/>
        </p:nvSpPr>
        <p:spPr>
          <a:xfrm>
            <a:off x="2360537" y="2603327"/>
            <a:ext cx="601023" cy="4620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0" tIns="37148" rIns="36000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731" dirty="0"/>
              <a:t>Fesztivál csoportvezető</a:t>
            </a:r>
          </a:p>
        </p:txBody>
      </p:sp>
      <p:sp>
        <p:nvSpPr>
          <p:cNvPr id="224" name="Title 1">
            <a:extLst>
              <a:ext uri="{FF2B5EF4-FFF2-40B4-BE49-F238E27FC236}">
                <a16:creationId xmlns:a16="http://schemas.microsoft.com/office/drawing/2014/main" id="{C8081D81-389D-4082-B9A7-3F82264AB947}"/>
              </a:ext>
            </a:extLst>
          </p:cNvPr>
          <p:cNvSpPr txBox="1">
            <a:spLocks/>
          </p:cNvSpPr>
          <p:nvPr/>
        </p:nvSpPr>
        <p:spPr>
          <a:xfrm>
            <a:off x="7553421" y="2068214"/>
            <a:ext cx="566737" cy="393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0" tIns="37148" rIns="36000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731" b="1" dirty="0" err="1"/>
              <a:t>Brand</a:t>
            </a:r>
            <a:r>
              <a:rPr lang="hu-HU" sz="731" b="1" dirty="0"/>
              <a:t> divízióvezető</a:t>
            </a:r>
            <a:endParaRPr lang="hu-HU" sz="731" b="1" dirty="0">
              <a:latin typeface="+mn-lt"/>
            </a:endParaRPr>
          </a:p>
        </p:txBody>
      </p:sp>
      <p:sp>
        <p:nvSpPr>
          <p:cNvPr id="158" name="Title 1">
            <a:extLst>
              <a:ext uri="{FF2B5EF4-FFF2-40B4-BE49-F238E27FC236}">
                <a16:creationId xmlns:a16="http://schemas.microsoft.com/office/drawing/2014/main" id="{B8139937-6D5B-4D5F-BAE8-C9BB3CAA11DF}"/>
              </a:ext>
            </a:extLst>
          </p:cNvPr>
          <p:cNvSpPr txBox="1">
            <a:spLocks/>
          </p:cNvSpPr>
          <p:nvPr/>
        </p:nvSpPr>
        <p:spPr>
          <a:xfrm>
            <a:off x="8226201" y="2074072"/>
            <a:ext cx="543877" cy="3802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0" tIns="37148" rIns="36000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731" b="1" dirty="0"/>
              <a:t>Digitális divízióvezető</a:t>
            </a:r>
            <a:endParaRPr lang="hu-HU" sz="731" b="1" dirty="0">
              <a:latin typeface="+mn-lt"/>
            </a:endParaRPr>
          </a:p>
        </p:txBody>
      </p:sp>
      <p:sp>
        <p:nvSpPr>
          <p:cNvPr id="240" name="Title 1">
            <a:extLst>
              <a:ext uri="{FF2B5EF4-FFF2-40B4-BE49-F238E27FC236}">
                <a16:creationId xmlns:a16="http://schemas.microsoft.com/office/drawing/2014/main" id="{EDF3D2CD-C36B-439C-9883-C470C0F12064}"/>
              </a:ext>
            </a:extLst>
          </p:cNvPr>
          <p:cNvSpPr txBox="1">
            <a:spLocks/>
          </p:cNvSpPr>
          <p:nvPr/>
        </p:nvSpPr>
        <p:spPr>
          <a:xfrm>
            <a:off x="6419405" y="2603327"/>
            <a:ext cx="620034" cy="4620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0" tIns="37148" rIns="36000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731" dirty="0"/>
              <a:t>Desztináció menedzsment</a:t>
            </a:r>
          </a:p>
          <a:p>
            <a:r>
              <a:rPr lang="hu-HU" sz="731" dirty="0"/>
              <a:t>csoportvezető </a:t>
            </a:r>
            <a:endParaRPr lang="hu-HU" sz="731" dirty="0">
              <a:latin typeface="+mn-lt"/>
            </a:endParaRPr>
          </a:p>
        </p:txBody>
      </p:sp>
      <p:cxnSp>
        <p:nvCxnSpPr>
          <p:cNvPr id="180" name="Straight Connector 206">
            <a:extLst>
              <a:ext uri="{FF2B5EF4-FFF2-40B4-BE49-F238E27FC236}">
                <a16:creationId xmlns:a16="http://schemas.microsoft.com/office/drawing/2014/main" id="{61DAC05B-B8BC-4BBE-9FE7-CA987C02398A}"/>
              </a:ext>
            </a:extLst>
          </p:cNvPr>
          <p:cNvCxnSpPr>
            <a:cxnSpLocks/>
          </p:cNvCxnSpPr>
          <p:nvPr/>
        </p:nvCxnSpPr>
        <p:spPr>
          <a:xfrm>
            <a:off x="7247932" y="2454313"/>
            <a:ext cx="0" cy="2596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Title 1">
            <a:extLst>
              <a:ext uri="{FF2B5EF4-FFF2-40B4-BE49-F238E27FC236}">
                <a16:creationId xmlns:a16="http://schemas.microsoft.com/office/drawing/2014/main" id="{575D64A1-A2AA-48B0-8C9F-4A694C3FE47D}"/>
              </a:ext>
            </a:extLst>
          </p:cNvPr>
          <p:cNvSpPr txBox="1">
            <a:spLocks/>
          </p:cNvSpPr>
          <p:nvPr/>
        </p:nvSpPr>
        <p:spPr>
          <a:xfrm>
            <a:off x="7117700" y="2603328"/>
            <a:ext cx="690655" cy="4620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0" tIns="37148" rIns="36000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731" dirty="0"/>
              <a:t>Kereskedelmi csoportvezető</a:t>
            </a:r>
            <a:endParaRPr lang="hu-HU" sz="731" dirty="0">
              <a:latin typeface="+mn-lt"/>
            </a:endParaRP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9DF566D5-EAFD-2C49-9A43-28E38E4CCAFD}"/>
              </a:ext>
            </a:extLst>
          </p:cNvPr>
          <p:cNvSpPr txBox="1">
            <a:spLocks/>
          </p:cNvSpPr>
          <p:nvPr/>
        </p:nvSpPr>
        <p:spPr>
          <a:xfrm>
            <a:off x="5069899" y="2068213"/>
            <a:ext cx="2366412" cy="3978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0" tIns="37148" rIns="36000" bIns="37148" rtlCol="0" anchor="ctr">
            <a:noAutofit/>
          </a:bodyPr>
          <a:lstStyle>
            <a:defPPr>
              <a:defRPr lang="hu-HU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731">
                <a:latin typeface="+mj-lt"/>
                <a:ea typeface="+mj-ea"/>
                <a:cs typeface="+mj-cs"/>
              </a:defRPr>
            </a:lvl1pPr>
          </a:lstStyle>
          <a:p>
            <a:r>
              <a:rPr lang="hu-HU" b="1" dirty="0"/>
              <a:t>Turizmusfejlesztési és </a:t>
            </a:r>
          </a:p>
          <a:p>
            <a:r>
              <a:rPr lang="hu-HU" b="1" dirty="0"/>
              <a:t>Partnerségi divízióvezető</a:t>
            </a: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4C0BD066-0FB5-3D41-A229-594553518071}"/>
              </a:ext>
            </a:extLst>
          </p:cNvPr>
          <p:cNvSpPr txBox="1">
            <a:spLocks/>
          </p:cNvSpPr>
          <p:nvPr/>
        </p:nvSpPr>
        <p:spPr>
          <a:xfrm>
            <a:off x="3768993" y="2603327"/>
            <a:ext cx="591692" cy="4620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0" tIns="37148" rIns="36000" bIns="3714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731" dirty="0"/>
              <a:t>URBEX csoportvezető</a:t>
            </a:r>
            <a:endParaRPr lang="hu-HU" sz="73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064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494</TotalTime>
  <Words>79</Words>
  <Application>Microsoft Office PowerPoint</Application>
  <PresentationFormat>A4 (210x297 mm)</PresentationFormat>
  <Paragraphs>32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Felügyelő Bizottság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Felügyelő bizottság</dc:title>
  <dc:creator>Práczky István</dc:creator>
  <cp:lastModifiedBy>Dr. Toldi Noémi</cp:lastModifiedBy>
  <cp:revision>44</cp:revision>
  <cp:lastPrinted>2020-10-15T15:32:11Z</cp:lastPrinted>
  <dcterms:created xsi:type="dcterms:W3CDTF">2020-04-15T10:12:04Z</dcterms:created>
  <dcterms:modified xsi:type="dcterms:W3CDTF">2021-12-13T08:45:32Z</dcterms:modified>
</cp:coreProperties>
</file>